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70" r:id="rId6"/>
    <p:sldId id="269" r:id="rId7"/>
    <p:sldId id="273" r:id="rId8"/>
    <p:sldId id="260" r:id="rId9"/>
    <p:sldId id="257" r:id="rId10"/>
    <p:sldId id="259" r:id="rId11"/>
    <p:sldId id="262" r:id="rId12"/>
    <p:sldId id="271" r:id="rId13"/>
    <p:sldId id="272" r:id="rId14"/>
    <p:sldId id="266" r:id="rId15"/>
    <p:sldId id="263" r:id="rId16"/>
    <p:sldId id="264" r:id="rId17"/>
    <p:sldId id="26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1A16-2554-427A-9D25-E15C10B8CC38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1F8E-F031-4423-89E5-81DDE19F3D4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reedband@janhut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dtest.nl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sl.hunen.n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ogwerkdotnl.files.wordpress.com/2010/11/ulrum-boerder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088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>
            <a:normAutofit/>
          </a:bodyPr>
          <a:lstStyle/>
          <a:p>
            <a:r>
              <a:rPr lang="nl-NL" sz="5400" b="1" dirty="0" smtClean="0"/>
              <a:t>Er is iets aan de hand</a:t>
            </a:r>
            <a:endParaRPr lang="en-US" sz="5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7391400" cy="1752600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FFFF00"/>
                </a:solidFill>
              </a:rPr>
              <a:t>Met breedband op het platteland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242791" y="632460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Jan Hut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nl-NL" dirty="0" smtClean="0"/>
              <a:t>Iets van glasvezeltechniek</a:t>
            </a:r>
            <a:endParaRPr lang="en-US" dirty="0"/>
          </a:p>
        </p:txBody>
      </p:sp>
      <p:pic>
        <p:nvPicPr>
          <p:cNvPr id="16386" name="Picture 2" descr="http://www.bktel.com/bktel/gb/Solution/images/architectu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844616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 geld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nl-NL" sz="2800" dirty="0" smtClean="0"/>
              <a:t>Aanleg van de glasvezel kost € 20,- tot € 30,- per meter</a:t>
            </a:r>
          </a:p>
          <a:p>
            <a:r>
              <a:rPr lang="nl-NL" sz="2800" dirty="0" smtClean="0"/>
              <a:t>Er moeten distributiepunten (POP</a:t>
            </a:r>
            <a:r>
              <a:rPr lang="nl-NL" sz="2800" dirty="0"/>
              <a:t> </a:t>
            </a:r>
            <a:r>
              <a:rPr lang="nl-NL" sz="2800" dirty="0" smtClean="0"/>
              <a:t>kasten met apparatuur) komen. Minimaal 1 per dorp (ong.€ 50.000)</a:t>
            </a:r>
          </a:p>
          <a:p>
            <a:r>
              <a:rPr lang="nl-NL" sz="2800" dirty="0" smtClean="0"/>
              <a:t>Het gebied moet ontsloten worden naar de buitenwereld Bijvoorbeeld plaats X naar Groningen. Minimaal paar honderd euro per maand;</a:t>
            </a:r>
          </a:p>
          <a:p>
            <a:r>
              <a:rPr lang="nl-NL" sz="2800" dirty="0" smtClean="0"/>
              <a:t>Het Signaal moet ingekocht </a:t>
            </a:r>
            <a:br>
              <a:rPr lang="nl-NL" sz="2800" dirty="0" smtClean="0"/>
            </a:br>
            <a:r>
              <a:rPr lang="nl-NL" sz="2800" dirty="0" smtClean="0"/>
              <a:t>worden: Televisie signaal, </a:t>
            </a:r>
            <a:br>
              <a:rPr lang="nl-NL" sz="2800" dirty="0" smtClean="0"/>
            </a:br>
            <a:r>
              <a:rPr lang="nl-NL" sz="2800" dirty="0" smtClean="0"/>
              <a:t>Telefoon of Internet </a:t>
            </a:r>
            <a:br>
              <a:rPr lang="nl-NL" sz="2800" dirty="0" smtClean="0"/>
            </a:br>
            <a:r>
              <a:rPr lang="nl-NL" sz="2800" dirty="0" smtClean="0"/>
              <a:t>connectiviteit;</a:t>
            </a:r>
            <a:endParaRPr lang="en-US" sz="2800" dirty="0"/>
          </a:p>
        </p:txBody>
      </p:sp>
      <p:pic>
        <p:nvPicPr>
          <p:cNvPr id="4098" name="Picture 2" descr="http://www.teleinfo.no/art_img/triple%20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267200"/>
            <a:ext cx="3314700" cy="230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533400" y="3733800"/>
          <a:ext cx="7772401" cy="1371600"/>
        </p:xfrm>
        <a:graphic>
          <a:graphicData uri="http://schemas.openxmlformats.org/drawingml/2006/table">
            <a:tbl>
              <a:tblPr/>
              <a:tblGrid>
                <a:gridCol w="5982932"/>
                <a:gridCol w="1789469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/>
                        </a:rPr>
                        <a:t>Zevenhuizen</a:t>
                      </a:r>
                      <a:r>
                        <a:rPr lang="en-US" b="1" dirty="0">
                          <a:latin typeface="arial"/>
                        </a:rPr>
                        <a:t> (957 </a:t>
                      </a:r>
                      <a:r>
                        <a:rPr lang="en-US" b="1" dirty="0" err="1">
                          <a:latin typeface="arial"/>
                        </a:rPr>
                        <a:t>woningen</a:t>
                      </a:r>
                      <a:r>
                        <a:rPr lang="en-US" b="1" dirty="0">
                          <a:latin typeface="arial"/>
                        </a:rPr>
                        <a:t>)</a:t>
                      </a:r>
                      <a:endParaRPr lang="en-US" dirty="0"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/>
                        </a:rPr>
                        <a:t>Totale</a:t>
                      </a:r>
                      <a:r>
                        <a:rPr lang="en-US" b="1" dirty="0">
                          <a:latin typeface="arial"/>
                        </a:rPr>
                        <a:t> </a:t>
                      </a:r>
                      <a:r>
                        <a:rPr lang="en-US" b="1" dirty="0" err="1">
                          <a:latin typeface="arial"/>
                        </a:rPr>
                        <a:t>kosten</a:t>
                      </a:r>
                      <a:r>
                        <a:rPr lang="en-US" b="1" dirty="0">
                          <a:latin typeface="arial"/>
                        </a:rPr>
                        <a:t> </a:t>
                      </a:r>
                      <a:r>
                        <a:rPr lang="en-US" b="1" dirty="0" smtClean="0">
                          <a:latin typeface="arial"/>
                        </a:rPr>
                        <a:t>per HP</a:t>
                      </a:r>
                      <a:r>
                        <a:rPr lang="en-US" b="1" baseline="0" dirty="0" smtClean="0">
                          <a:latin typeface="arial"/>
                        </a:rPr>
                        <a:t> (</a:t>
                      </a:r>
                      <a:r>
                        <a:rPr lang="en-US" b="1" dirty="0" smtClean="0">
                          <a:latin typeface="arial"/>
                        </a:rPr>
                        <a:t>Houses</a:t>
                      </a:r>
                      <a:r>
                        <a:rPr lang="en-US" b="1" baseline="0" dirty="0" smtClean="0">
                          <a:latin typeface="arial"/>
                        </a:rPr>
                        <a:t> Passed)</a:t>
                      </a:r>
                      <a:endParaRPr lang="en-US" dirty="0"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arial"/>
                        </a:rPr>
                        <a:t>€ 2716,30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latin typeface="arial"/>
                        </a:rPr>
                        <a:t>Bijdrage Reggefiber</a:t>
                      </a:r>
                      <a:endParaRPr lang="en-US"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arial"/>
                        </a:rPr>
                        <a:t>€    850,00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l-NL" b="1">
                          <a:latin typeface="arial"/>
                        </a:rPr>
                        <a:t>Bij 100% aansluiten de “bewonersbijdrage” per HP</a:t>
                      </a:r>
                      <a:endParaRPr lang="nl-NL"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latin typeface="arial"/>
                        </a:rPr>
                        <a:t>€ 1866,33</a:t>
                      </a:r>
                      <a:endParaRPr lang="en-US"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/>
                        </a:rPr>
                        <a:t>Totaal</a:t>
                      </a:r>
                      <a:r>
                        <a:rPr lang="en-US" b="1" dirty="0">
                          <a:latin typeface="arial"/>
                        </a:rPr>
                        <a:t> </a:t>
                      </a:r>
                      <a:r>
                        <a:rPr lang="en-US" b="1" dirty="0" err="1">
                          <a:latin typeface="arial"/>
                        </a:rPr>
                        <a:t>aan</a:t>
                      </a:r>
                      <a:r>
                        <a:rPr lang="en-US" b="1" dirty="0">
                          <a:latin typeface="arial"/>
                        </a:rPr>
                        <a:t> “</a:t>
                      </a:r>
                      <a:r>
                        <a:rPr lang="en-US" b="1" dirty="0" err="1">
                          <a:latin typeface="arial"/>
                        </a:rPr>
                        <a:t>bewonersbijdrage</a:t>
                      </a:r>
                      <a:r>
                        <a:rPr lang="en-US" b="1" dirty="0">
                          <a:latin typeface="arial"/>
                        </a:rPr>
                        <a:t>”</a:t>
                      </a:r>
                      <a:endParaRPr lang="en-US" dirty="0"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arial"/>
                        </a:rPr>
                        <a:t>€1.786.077,80</a:t>
                      </a:r>
                      <a:endParaRPr lang="en-US" dirty="0"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7650" name="Picture 2" descr="Reggefiber_KLEUR_landsc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1438275" cy="36195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209800" y="381000"/>
            <a:ext cx="4492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Het “Aanbod” </a:t>
            </a:r>
            <a:r>
              <a:rPr lang="nl-NL" sz="3200" dirty="0" err="1" smtClean="0"/>
              <a:t>Reggefiber</a:t>
            </a:r>
            <a:endParaRPr lang="en-US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685800" y="6172200"/>
            <a:ext cx="564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 Aan dit overzicht kunnen geen rechten ontleend worden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762000" y="1600200"/>
            <a:ext cx="7699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Het bedrijf </a:t>
            </a:r>
            <a:r>
              <a:rPr lang="nl-NL" sz="2400" dirty="0" err="1" smtClean="0"/>
              <a:t>Reggefiber</a:t>
            </a:r>
            <a:r>
              <a:rPr lang="nl-NL" sz="2400" dirty="0" smtClean="0"/>
              <a:t> is gevraagd een berekening te maken </a:t>
            </a:r>
          </a:p>
          <a:p>
            <a:r>
              <a:rPr lang="nl-NL" sz="2400" dirty="0" smtClean="0"/>
              <a:t>om </a:t>
            </a:r>
            <a:r>
              <a:rPr lang="nl-NL" sz="2400" dirty="0" err="1" smtClean="0"/>
              <a:t>Zevenhuizen</a:t>
            </a:r>
            <a:r>
              <a:rPr lang="nl-NL" sz="2400" dirty="0" smtClean="0"/>
              <a:t> te voorzien van Glasvezel. </a:t>
            </a:r>
          </a:p>
          <a:p>
            <a:r>
              <a:rPr lang="nl-NL" sz="2400" dirty="0" smtClean="0"/>
              <a:t>Dat resulteerde in het volgende aanbod*:</a:t>
            </a:r>
            <a:endParaRPr lang="en-US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838200" y="5486400"/>
            <a:ext cx="647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Bij lagere deelname dan 100% wordt de “bewonersbijdrage” hoger.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lh3.googleusercontent.com/-MNqsFXyxuoY/TYruh_4hV6I/AAAAAAAACgU/EY-NzYAQFuA/gron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Jargon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/>
              <a:t>Passieve </a:t>
            </a:r>
            <a:r>
              <a:rPr lang="nl-NL" sz="2800" b="1" u="sng" dirty="0" err="1" smtClean="0"/>
              <a:t>infrastractuur</a:t>
            </a:r>
            <a:r>
              <a:rPr lang="nl-NL" sz="2800" dirty="0" smtClean="0"/>
              <a:t>: mantelbuis waarin glasvezel kabels geblazen worden, of glasvezel direct begraven;</a:t>
            </a:r>
          </a:p>
          <a:p>
            <a:r>
              <a:rPr lang="nl-NL" sz="2800" b="1" u="sng" dirty="0" smtClean="0"/>
              <a:t>Actieve infrastructuur</a:t>
            </a:r>
            <a:r>
              <a:rPr lang="nl-NL" sz="2800" dirty="0" smtClean="0"/>
              <a:t>, apparatuur die aangesloten wordt op de vezels en die licht versturen en ontvangen;</a:t>
            </a:r>
          </a:p>
          <a:p>
            <a:endParaRPr lang="nl-NL" sz="2800" dirty="0" smtClean="0"/>
          </a:p>
          <a:p>
            <a:r>
              <a:rPr lang="nl-NL" sz="2800" b="1" u="sng" dirty="0" smtClean="0"/>
              <a:t>De diensten </a:t>
            </a:r>
            <a:r>
              <a:rPr lang="nl-NL" sz="2800" dirty="0" smtClean="0"/>
              <a:t>die over de infrastructuur worden geleverd: Internet, televisie, telefoon, camera bewaking, lokale omroep;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 regelgeving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KPN is de enige aanbieder in het buitengebied en moet andere dienstenleveranciers zoals Tele2, </a:t>
            </a:r>
            <a:r>
              <a:rPr lang="nl-NL" sz="2800" dirty="0" err="1" smtClean="0"/>
              <a:t>InterNL</a:t>
            </a:r>
            <a:r>
              <a:rPr lang="nl-NL" sz="2800" dirty="0" smtClean="0"/>
              <a:t>, Vodafone etc. toelaten tegen een door de </a:t>
            </a:r>
            <a:r>
              <a:rPr lang="nl-NL" sz="2800" dirty="0" err="1" smtClean="0"/>
              <a:t>Opta</a:t>
            </a:r>
            <a:r>
              <a:rPr lang="nl-NL" sz="2800" dirty="0" smtClean="0"/>
              <a:t> bepaalde vergoeding;</a:t>
            </a:r>
          </a:p>
          <a:p>
            <a:r>
              <a:rPr lang="nl-NL" sz="2800" dirty="0" smtClean="0"/>
              <a:t>Gemeenten mogen niet participeren in breedband.</a:t>
            </a:r>
          </a:p>
          <a:p>
            <a:r>
              <a:rPr lang="nl-NL" sz="2800" dirty="0" smtClean="0"/>
              <a:t>Gemeenten mogen wel initiëren en overdragen;</a:t>
            </a:r>
          </a:p>
          <a:p>
            <a:endParaRPr lang="en-US" sz="2800" dirty="0"/>
          </a:p>
        </p:txBody>
      </p:sp>
      <p:sp>
        <p:nvSpPr>
          <p:cNvPr id="3074" name="AutoShape 2" descr="data:image/jpeg;base64,/9j/4AAQSkZJRgABAQAAAQABAAD/2wCEAAkGBg8SERQQEBQVEBUWFRQUFhQXFRQZFhgWFRYaFRQUGBYXHSYgGBkjGRYXIC8hIycpLS0sGR4xNTAqNSYrLSkBCQoKDgwOGg8PGiwkHyQuNS00LC8rLSwtLCwvLC8sLjMyLyk0KSksLDQtKSwsLi8tLCwsKSksLCwsLy4sLywsLP/AABEIAMIBAwMBIgACEQEDEQH/xAAcAAEAAQUBAQAAAAAAAAAAAAAABgECBAUHAwj/xABKEAACAQMCAwUEBgUGDQUAAAABAgMABBEFEhMhMQYiQVFhB3GBkRQyQlWh0xdSk5SxFSMzYnKyJCY0U3OChJLB0dLh8Bg1VKKz/8QAGwEBAAIDAQEAAAAAAAAAAAAAAAMEAQIFBgf/xAA2EQACAQIEAwYGAQEJAAAAAAAAAQIDEQQSITFBUZEFFCJhgbETMlJxwdHwoQYVI2KCksLh8f/aAAwDAQACEQMRAD8A7jSlKAUpSgFKUoBSlKAUpSgFKUoBSlKAUpSgFKUoBSlKAUpSgFKUoBSlKAUpSgFKUoBSlKAUpSgFKUoBSlKAUpSgFKUoBSlKAUpSgFKUoBSlKAUpSgFKUoBSlKAUpSgFKUoBSlKAUpSgFKUoBSlKAUqyeQKpZjgAEk+QHMmorb9otQnBktbdDFkhWkbBbBxnGRioqlWMNGTU6Mql2rWXFu3uS2mai/03Wf8AMW/++f8Aqq+11jUFlRLm3Xa7bd8RLbT5sMnl68q0WIjyfRm7w0raOL/1IktKt3VUMKsFYrSqZpuoCtKpupuoCtKpmsbUtTht4nnncRRoNzO3QD/zljxoDKpUGX2rRN3orHUZUPNXW2G1h4EbnBx7xVf0pL93an+7J+ZULr0lo5LqjOV8icUqD/pSX7u1P92T8yn6Ul+7tT/dk/Mp3il9a6ozlfInFKg/6Ul+7tT/AHZPzKfpSX7u1P8Adk/MrHeKP1rqhlfInFKg/wClJfu7U/3ZPzKfpSX7u1P92T8yneKP1rqhlfInFKjXZ7t9a3cptws1tOF3cC4jMchXxZeZDD3GpLmpk01dGoqwSA5wQcHB9D1wfXnXlfXOyN367VZseeBmubQ60xtZIlkYSmV5pCCQWzgcmH9bGfdU9OjKpsRVKqhuTu17T2sk5tkfLjI6HBI+sFbxI5/I1tOIM4yM4zjPPA6nHxFcSQMp3AkEc8gkH4EVKZO0GJbTvF5IdyyH9ZH28ifE7Rz9RVipg3HYjjiYNnRqVarVdmqJZFKpTNAVpTNM0BTdSrWpQGJrv+TT/wCik/uGtX2dskl0+GNxlTGOhwepIIIraa7/AJNP/opP7hqM299NHptvwVJLLtLAElRk8wB41SrzUJ3krrK/cvUouVG0d8y9meWq6Tbq4t7cSSTH+udqDzb/AM/77DWbZ4LDh7yxG0FsnxbJA8ceFeGk6pFbrhYLhmPNnMfeY/Pp6Vl63Obm0JjR8l0GwqQwO4eHl61z4Rp5Jyh8zT0XD9smlKeeEZfKnu+P6Gqb57hLQMY04fEkK9SM4C5+Xzr2i0KG1bjLK8aKDvUtlT4DPxrz1SGWG4S6jQyjZw5FX62OoYef/atb2m15podiRyKmQWd129DyUeuakqThSzTqLxLbfbh6czSEZzyxg/C9/wAmx1NnuLkWocpGEEjleRbPQZ8uYr1h0SG1bjCV40AIZWbKnPIfjXjfRSwzpdIhlUxhJFX6wxzDAePh8q13aXXGmi2JHIqblLM67eeeSj4/wpOpCnmnUV5p6b+lvLmZhCc8sIPwvf8AN/59jY6lvubn6KGKRqgd9vItnoM+XMfjXhf6d9CKTQM23cqvGxyCGPX31kX8csFwLpEaVGjCSKvNhjoQPHoK8b66kvSkMcbpHuVnkddvJfADxNYqW8Wa/wAS+m/pby5+ohe0bfJbX838+XpYlC1B/amgf+T4W5pJfxB18GCo7AHzGQDj0qcrUG9qTBf5OlbkiahFvbwUMkignyGSBn1rp4i/wZ5d7P2OdHdGs7U6rc2jxXYPEtQdlzHtBZAxwtwrAbiFJ5jOP+HjoetXdyLi9Uf4OFcWkG0BpSgP86zEbgGYYA9fn69qdLubt4rQAx2p79zLuUM4U5W3UZ3DJHM4/wC/joen3llx7aNOPAqtJaM0ijaTz+ivk5AB6NjGPw+fQVLuy+X4n/G/TN/XKdF3zcbfkwux2p3V1smN/G5zmez+jxq0fgYwc8QEH7Rzmsrt12pmgRoLPBuBE87sQCsMMY3F2ByNzY2qD55rCl028u7y2nayWwaGQSSTmaN5HUDnCBHzZW826D8aax2Audt7JBeSFrkSM0XDhw+VISEyNzCgHaOmBVi2FeIjOq4r/Lo0nfi4aNcdfU1vPLZfzqb657QcHTBeyYZhbRyeA3SOi7RgebsOnnWH2J1i7czWt+QbiLhuSFCgxzIGXkAB3W3KfXFa287KX0ttY2LSsFQiWeYiLKGJBwYQmcOA3LPMd0E1kQdmL6C+gu/pDXu4NBPuWKMrEe8jDaRuw/PHXyqJ0sN8GcM0czu16PTXZXs+W6NrzzJ62Nt2S1SWcXXFIbh3txCnIDEce3aOQ59TzPOmj6rLJf31u5Bjh+i8MYAxxIiz8xzOT51o9KbVLR7pUsfpCy3c86v9JhTKyEbe6cnoufjXqy6jb393cQ2f0lJxbYP0iGPBii2sMNzPMkeHStZ4aDnVyuHij4fFHe8b8dOJlT0W5sO142zabMvJ11C3QN4hZdyyL7iOorp1cq7RTSSHS0dOFM9/ayGHcGKiPc0veXkwUdSK6rXquwVJYNKXN+5TxFs5ou1FyI0DMcArLH8WXK/igHxrmEUJBBx/5410bt1A3BWRdxCOCwHTaeRLD05c/DJ9ajJtBsMgGRgmvZ4K2S5wsdOcZJLijGlswFLY6DP/ACrWWkREiMeQDKSfTPM/KvaKafdlixU4BXwx6DwxW1u7cRqWbl5ep8Kufcopum7Rd7k80aYPHxB0d3Yf2dxC/gBWr7J9opbqa9jkCAW9w0SbQclQWGWyTk8h0xWd2XtWjtYg+7cV3EN1G7ntx4ADHKofZHUNPu7wJZyXaXExmjdGUKCSThifq/Wwc46eOa4ijGWZdOp6FXsrlt57RrtLW4nCRFor42yja+CgBOT3vrcvd6VkX3a/VrUJc3ltCtszKGCOxljDHkWJOM/DGeXLNRTVdMu4NNmNynCkfUVkHTBJQ95f6u7OKkevXep6jCLA2UlsXZONM5HDAVgxKH7QyAfPw9asunBW0Vr6u/2F2bbVe113JdGy02KOV0RXkllJEahgCoG3mTgj59ORrZ9mNS1CQyR31usJQjbIjZjkz+qCSeXn/A1H7mwvNOvpLq2ga8gnjjV0QjiI0ahVOPEYH4+GBnf9mdWvrh5HuLb6JFheErN/Ok89xYeA6eXx6ivNLL4Urc+NzY3xpRqVXMlZUBBB5gjBHoetRaPsndRZW1ujFHkkIyBtueoBPhUrpUU6UZ7/AKJqdadO+XjzSa/qRf8AkPVP/nD9ktetn2eu+KklxdvKEOVRV2An+tjqKkdK0WHgnfXqyR4qbVrL/av0YGqWUsigRStCwOQRzB9CPKtbH2enkdWu5uKqHKoq4UkeJqQ1TNJ4eE5Xl7u3QijVlBWXsr9TA1SylkUCKVoWBzkDIPoR5Vr4uz8zur3cvFCHKoFwufM+dSDNKTw8Jyu/d26bCNWUVZe2vUooqtKVYIhWJqmlw3MTwToJY3G1kboR/wADnmCOYNZdKAgo9lgXuxahqMSD6qCdCFHgAWQnHvNV/Rg/3nqP7WL8upzSoHhqL3guiNsz5kG/Rg/3nqP7WL8un6MH+89R/axfl1OaVjutH6F0QzPmQb9GD/eeo/tYvy6fowf7z1H9rF+XU5pTutH6F0QzPmQb9GD/AHnqP7WL8un6MH+89R/axfl1OaU7tR+hdEMz5kY7PdgLa1lNwXmupyConuH3uqnqqAAKgPoM1J6UqdRUVZGpZMuVI65BFcx1K0uoHbYkwQ/ZCqUx5FRgfIV1GqYqelVdPgRVKSqbnLZNVyuFhff/AKNyPgD/AMa2PZvTriSZZZllIBB74UAeIIByF+HOug7aVLLFOStYhhhIQegApim6maqFsj/bXsy19AsCuIiJUk3FSR3QeWAR51IAKrSs5m1YClKVgFhpRqUBfSlWTShVLHoASfcBk0Bg6x2gtbVN9zKsQPTJ5n0VRzb4CtTp3tI0uZxGlwoYnADq6ZPoXAH41zfSbuz1a6c3iTtKVmkDLKBGsSd5IlXGRheXqcnxrTT9k5LhBc2Nu8cBQlUlmjaV9meIyLyLKPQeB61ejhobTbT9LA63267fRaegUDizuMpHnkB03ufBc+HU8/fXHdT7f6nOxZrmRB+rGTGo9wTB+ZNSLTuxCXUtiZJHZZbQTTFpBvIXKoke7nt5KOWcCtfqXs3vC5ktokETE8NPpMUjnaO8AQRvOQTgVPQVGGj35sGu0z2ganAwKXEjj9WQmRT6YbmPgRXYuwvb6LUEKkcKdBl485BHTehPVc+HUfInjNt2JvpLf6UqLw++eciK2I22uxVjkBT1PhW+vdBk0i6truNwyDg7/wCcjLkuDxl2DmUwDg48vLNZrwpT0ja4O6Uqimq1yQKUrV9p9cFnaTXZQy8JN+wHBbmBjODjr5UBtKVxWT23atN/kmlOc9CRPJ8e4i/xr11X2gay+py6db7Fb6LvRBGm/jG0WbBMhxycnkfLnQHZM1WuE65N2ittKvJtRmkjkaS1EJSWMMo3OJQOCcLnK++ui+yG5eTR7V5GaRiJSWZizE8aTqTzNAb7UO0tlA4jnuIYnOAEaRA53HC4QnPM+lR7UPbBo0LmI3G9wxQqkcrYYHBGduOvrXKPa+f8YYf9k/v1L7b2TaBNdyYvHuJy7ytEk8OVO/LZVFLAAnHM0BKfaF7TrbSlVXUzTOCyQqQO6Dje7H6q5BA5EnB5cjiEan7fpre6EUlqjxcO3c7XYSDjQRynBPdOC5HQZx4V4dsvZtqV/rZneHNoZYFLmWMfzKBRJtXdu/X8PGtV7f8A+T0mt7e2jjWdEPFKADEe1VhRiOpCryzzAx4GgO8aHrMN3bx3MDbo5FDKeh8iCPAgggjzBrOqFex3S5INItlkBDOHlwfBZXLp/wDUg/GprQClKUBaWqJe0HtTcWSRPAisGchmYEgYGQvIjBPPn6Vtu1VtdSW0iWj8OU42nODjPeAb7JIzzrl0va25WOTT9Ujd1IxuIxMh+y4zykAPj4+ZqtXq5VbbzOz2XgvjyVTSST1hfVrmuZu/aD2jM2n200Dsiyyd4KxByqnKEjyb+FZ2p9uHtdNtHBElxLEhG/J5BRvkYAjPgPUmuVG+fhcDOUEnEA8m2lSR5ZGPkKyrbUkeaJ7rLxxKihB4rGO7GM9AT1Pqao95bba3aSPVf3JCNOMZK8YylLza4I7x2c1GSa1hmmXhu6Bivhz6EZ6AjB+NbPNcgt+0OsajMPombeNWH1OUa4/Xcjv8vs/hXXYwcDNdKlUzrTrzPG4/BvDT8TV3rlTvl8mX0pSpTnFjUo1KAvrzmiDKVPQgg+4jBr0pQHz9pCjStRkS73KFimQEKTuDriNh6N5+HwNbbS+2loLW2JdYLi2hMQzaCV2wCFaKUkBMg8wfM/Hq+t9mbS7ULcxLJjoeYZf7LLgj51p9O9l2lQuHEPEIORxHZwD/AGScH4g1eeIpzV5p3BzzTO1lnG+nSyM4a3t5oJU4bciUIRgftAk+H4VjaLrmnmKxa4lkgksSxEaRlhKN/EXawOEbIAOalPtN9nUk7G8tF3PgCWIdXwMB082wMEeOBjn15DJGykqwKsORUggj3g8xVqlGnVjdPX23/YJJ2o7Sx3NtbomVkWS9eRcEAC4l3qob7QwfwrO1yayvzbGF5TdMlrbCHh4VSp2uzSHqMHlt+PpDY42YhVBZjyCgEknyAHM12D2Y+zqSBheXa7ZMHhRHqmRgu3k2OQHhk+PTarkoxvfVfkEztTf/AEx1cR/RBGvDYE8Tfyznn0+t4fq+tbqlK4zdwKoarSsA47okrHtfdgkkCE4GTgfzMPQVotfguX7UXSWh2TtA4iYELhzZLg7j099dA03sFcx69PqrNEYZEKqoL8QHhxrzG3GMofHyrT9o/ZbqE2qXOoQSxRiWFo4+/IsisbcQhiVXlzGeR6UBh9v7G9h7M8O/cy3AlTe5cvnM7Fe944UqKl3sZ/8AZbP+zL/+8lQ6L2R6u1hd2txdRzPM9s0bNLO6qImcvksmQTuHQeFYGoexDV3ito47mBBFBw2HFnALcaWTIATptkUc/KgNT7Xz/jDD/sn9+ui9j/ZcLDUJtQa6WTicYcPh7ccVw/1i5zjGOlR3VvYzqEtzZziWDEENnG+Wk3FrcAOR3OYOOWcfCtVf+wPU5Ll5xNbbWmaQAvLnazlgP6PGcGgOke0TtfdW0RisITNcMPr93hxDpubcQGfyX4nyPIuw3s/492brWJo40VuIyyzxGSdyc4bvfUz1J69B4kSDtn7DdRvL64uopbZUlkLqGaTcBgDniMjPLzrS/wDpy1T/AD1p/vzfl0B9B2F9DKu6B0lUHbujZWXI8MqceXKsmod7LOx8+m2Rtp2jdjK8mYyxXDBQB3lBz3T4VMaAUpSgKYFazWtCtrpOHOgceB+0vqrdRWzaoOLW+7wdbhovpLM22TbM6MrbcYkwEV9v1SuR4cjnSfK1yxh4u+aMsrRFte9k9yjZtCJ0P2SVV19+cBh68vdW07M+yhFIe+YM3XgqeX+sw5n3Dl6mtlLZajxZiBPki7w3FHCO5P8ABRGm7usOmcDnnPWvTUdEu1yYOIT9HgRnLlpCROXmQMWBztJ8R5AjlVRUIJ5sp6CfamLlTVJ1kr8Vv1/jJhawRRqI41VAo5KoAAHuFZFRPQNKuBcJNNxDi1CbmIByZnYI4DNkhCvMk+/Oalgq5F3R5ytFRla9/MUpStiIsalGpQF9KVTNAVpQUoBisHUNCtZ/6eGKb1eNWPzIzWYzgczyqqtmsKWugMKw0O1g/oIYofVI1U/MDNZ1KVl6gUpSgFKVQ0AzVa0kGpSTs/BZUVGZAcAlipwTz6DINeC9pTDJw7oAA8hKvJf9YeHv/hUipyexHKoo7kipVqtmq5qMkK0qmarQClKUApSlAKUpQCrdtXVC+2ftAW1JggAklx3ifqpnpnHVvT51rKagrsnw+HqYifw6auyYkiq8q4Tc9sdQkOWuJB6Kdg+S4rP0j2i30LDe/wBITxV8Zx6OOYPvzVfvULnbn/Z3ExhdNN8jtAFVrW6FrkV1Es0R5HkQfrK3ipHnWyqynfU8/OEoScZKzQpSlZNSxqUNKA87y5EaM/XA/HwFReXU5mOd5HoDgfKpPfW29GTpkcvf1FRWWxlU4KNn0BI+YrynbssSpR+HfL5czeNjY2vaAhcONx8D0yPWvcdo1yBtOOWTnp8PGta2lSBAxU5J+qASQMHmcfCva/tXKQ4RshOeFPI8utVaeL7QhBpvZJ6q7d2LIx3nJMgZmI54Gc/bGORrPtNaWNUTaxGOuR5nwrBa0ky/cbn07p/XBq63s5OJHlGwCue6f1j1+FVcPWxVOpeCab0va+8vMy7G0g7Qo2dwK4BI55zjw99Wxdo0LYKlR55/iKwLqwkaV9qnGWIODg+PWvFLcAYaKQnxxkfhtq6+0MfGWV7JvVxeuvkmLIloNVrSprTAAcF+XLx/6avXW3JA4LDmB4/8q9DHtPDu2r6P9Gljb1Q0FavtM8otpDCcNgDI6gEgMR7hmr0pZYuRq9EcR03Wr+CeSFFdiJnTHTvbyuOfr/GpxeJeOwsZTbcWQcTeXYmPbt/myQvJm3DHmN1USyaK3lgfMcjskqSKpYsykFYzgZ6gEY8fxzfozSXKXjW04O1GkUR9ZEGAVyfq9PlWX2pmipRSv7FPLdZWbXQdVeBFtrjLNHlS46Yz3eXXAXFXe0TVJYdNnnt3MbqIyrrjI3SoDjOR0J+dXWsjPE28He7b2UqRsPgOYznAArC9p8W3R7hfJYR8po6q4CpVqVP8R3TfJc9tNC60lHwlug9toYNMtLnUJ8NKuNxBLM2WydqDPIAZOMDl51uNZ7aWVpFHNcyGNZRlAY5N7YAJ7gXIIDDrjrXGbQG2k0q9vVM9oYlVBjuxMpbPdH1iGxJz+sP7NSn22zof5OcEFDJI27OVKngnOfEY512HQi6iXO//AIRqWhMNB9pmmXkghhlIkP1VdGQt44UkYJ9M5r27Re0HT7F+FcylX2htio7Hac4PIYGcHqa5z2/v7W61HT105kllDjc8WMY4iMmWXkdoDn0FbLX0DdqLUMAw4S8iMj+jmPQ1j4Mbp67N2+xnMTjs326sL8sttJuZRkoysrYzjcAw5jPiM1IK5MkCx9qgIwEDREsFGASbcknA8yoNdYFQ1IKLVuKubJlaUqlRGTE1W94MMkx+wjP/ALoyBXFNC0iS8nZ5N5XcGmcDJy7dB4ZOScnkACT0rtGu2fGt5oR1eN1HvKnH41xbTdWVCFlDIERo1CDmDIds8pyeb7NwH+r0AqpiLZlm2PS9jZlRqul8+n3S8vX9mwTS7QMsjRsyO0kwXc3ctIu6HY5B75yQc+Ax1rw1HQWdo1t4kjZ2VOGJsyZZdwLRscxrjnz6Drg15T9pQzSNw/ryQjbnurbwnKQD3kLn3V6jWrRpLhts8RmVhxNySOGaQOwA7oCkDb1ziq7cHodmMcVB59et1w4X8/O9iSdibV7K8W3Z96zxyctjph4TjIDgEjAbDeI+FdKFck7AR8bUeKgYRxIxG5ixGV2Llj4kknly64rrdXKHy6bHmO14tV1mfisr/f08rFaUpU5yCxqUalAX1TbSlLAYptpSsWAxTbSlLAbaYpSlgMUxSlLAChFKVkGq1HRN4GxghXmuRnGOmCOYqO3vZ+/UlzOxGee2SQkeuOVTemKqVsLGonbR+Rq4J7mq0xQQvPeeRZicnkMDJ88/wrOvLGKZDHMiyocZR1DKcHIyDyPMA/CvVUA6ACrqlo03TikzdmDLoNq0S27QRNEuNsRjUoMdMIRgdT86hntF7By3Qs47NIljgZ9yEhFCMUwFUDGO6eVdBpVmM3F3Rq1c1ml9mLK3Ytb28ULHkWRFBx5ZAzj0r3k0a2aYXDRRmZRhZSi8QDmMB8ZHIn5msyla3b3Zkwzo1txvpHCj42McXYvExjbjfjOMHFZtUpWAVpVKUAIrnHbj2fO7tc2gyWOXi6EnxZPU+I+VdHpitJwU1ZlrCYuphanxKb/7PnO4tpIztkVkI8GUqfkaz9I7NXdywEMbEeLkEIPUseXyya720QPUA1XbVVYRX1Z35/2kqONowSfO/wCDS9lOzEdnDsU7nbnI+PrH08lHgK3lUpVxJJWR5qpUlVk5zd2ytKpSskZa1KqRSgLqUpQClKUApSlAKUpQClKUApSlAKUpQClKUApSlAKUpQClKUApSlAKUpQClKUApSlAKUpQClKUApSlAKUpQClKUApSlAKUpQClKUApSlAKtd8DNXV43aEoQAGyOh6GgPIX4AJcFABuJblgedXnUI8biwAwGz6E4B+daa80qUwvDGgVWRlwWPItjmD5cun8KreaTM2FAG3giNhnGSGDDBxywRQG1u9SjjViT0AbHoTgH51YmqKWZTy2hcn+0MgfKtZd6dO5J2KMxIn1vFX3eVelzo8jmTIGG4ZAz1KUBmXmsKm0jvAnafQ43D+FUbW04Ty4PcJDL4jHX8OdYd/psjKuyNeTAkZI+yVz8jXhJolwQ47uHi2lf63n8higNxHq0RUNkgHGCQcd7pWHedokABj7+HCuDyxkMfw21gyaNctG4baWYKevLIOSOXQe6sZuzVwY5ByVmmWTIPkCOvxNAbybtBEoXrltwAIxzUZwfLORXhD2nQqjspVXO0dSQcE/VxnHLGR4keda+fQbkhF7rcNmK5zzDjHPn1GBWZoegGOAxyd1+9gg8xnIDDyIoDYPrcK/XbZ3WfvD7KYL/EZHLrzrEve00aYA5fUOW6YaVYuWDnOWxnoOWa09/wBm5diMVD8MSDaAMMHCjJz1AC5x49PWtbPYXTKiGNWyFUOA4ICSpKqnLeJU5wBj18AJbD2ptm2nccM5j3YIAcEjYc81PdbqMcq9/wCW4QyKxKFyQoYEZIG7Hocc8HHQ1GbbslciFhlRJ9IW4BxyJUs23meXNvXpVJeyFxw4lDKWik3hiCd+Y2TLncCTlt3XmR60BttQ7TyRSxwmIFpBMV/nDjMZjCg4jP1uKOmcYPWvPT+1paWaKVCNk3DXaM93ho5Z8nwLYJ8cjApq2hzzT2s4KjhCRWXHXeYzuDZ8OGOWPE861s/Y25F1NdRSBWaUSr3TtI2qjRON3e7q8m5YODjlggTZTnnSrIs7RuGDjn76UB6UpSgFKUoBSlKAUpSgFKUoBSlKAUpSgFKUoBSlKAUpSgFKUoBSlKAUpSgFWhRSlAXU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g8SERQQEBQVEBUWFRQUFhQXFRQZFhgWFRYaFRQUGBYXHSYgGBkjGRYXIC8hIycpLS0sGR4xNTAqNSYrLSkBCQoKDgwOGg8PGiwkHyQuNS00LC8rLSwtLCwvLC8sLjMyLyk0KSksLDQtKSwsLi8tLCwsKSksLCwsLy4sLywsLP/AABEIAMIBAwMBIgACEQEDEQH/xAAcAAEAAQUBAQAAAAAAAAAAAAAABgECBAUHAwj/xABKEAACAQMCAwUEBgUGDQUAAAABAgMABBEFEhMhMQYiQVFhB3GBkRQyQlWh0xdSk5SxFSMzYnKyJCY0U3OChJLB0dLh8Bg1VKKz/8QAGwEBAAIDAQEAAAAAAAAAAAAAAAMEAQIFBgf/xAA2EQACAQIEAwYGAQEJAAAAAAAAAQIDEQQSITFBUZEFFCJhgbETMlJxwdHwoQYVI2KCksLh8f/aAAwDAQACEQMRAD8A7jSlKAUpSgFKUoBSlKAUpSgFKUoBSlKAUpSgFKUoBSlKAUpSgFKUoBSlKAUpSgFKUoBSlKAUpSgFKUoBSlKAUpSgFKUoBSlKAUpSgFKUoBSlKAUpSgFKUoBSlKAUpSgFKUoBSlKAUpSgFKUoBSlKAUqyeQKpZjgAEk+QHMmorb9otQnBktbdDFkhWkbBbBxnGRioqlWMNGTU6Mql2rWXFu3uS2mai/03Wf8AMW/++f8Aqq+11jUFlRLm3Xa7bd8RLbT5sMnl68q0WIjyfRm7w0raOL/1IktKt3VUMKsFYrSqZpuoCtKpupuoCtKpmsbUtTht4nnncRRoNzO3QD/zljxoDKpUGX2rRN3orHUZUPNXW2G1h4EbnBx7xVf0pL93an+7J+ZULr0lo5LqjOV8icUqD/pSX7u1P92T8yn6Ul+7tT/dk/Mp3il9a6ozlfInFKg/6Ul+7tT/AHZPzKfpSX7u1P8Adk/MrHeKP1rqhlfInFKg/wClJfu7U/3ZPzKfpSX7u1P92T8yneKP1rqhlfInFKjXZ7t9a3cptws1tOF3cC4jMchXxZeZDD3GpLmpk01dGoqwSA5wQcHB9D1wfXnXlfXOyN367VZseeBmubQ60xtZIlkYSmV5pCCQWzgcmH9bGfdU9OjKpsRVKqhuTu17T2sk5tkfLjI6HBI+sFbxI5/I1tOIM4yM4zjPPA6nHxFcSQMp3AkEc8gkH4EVKZO0GJbTvF5IdyyH9ZH28ifE7Rz9RVipg3HYjjiYNnRqVarVdmqJZFKpTNAVpTNM0BTdSrWpQGJrv+TT/wCik/uGtX2dskl0+GNxlTGOhwepIIIraa7/AJNP/opP7hqM299NHptvwVJLLtLAElRk8wB41SrzUJ3krrK/cvUouVG0d8y9meWq6Tbq4t7cSSTH+udqDzb/AM/77DWbZ4LDh7yxG0FsnxbJA8ceFeGk6pFbrhYLhmPNnMfeY/Pp6Vl63Obm0JjR8l0GwqQwO4eHl61z4Rp5Jyh8zT0XD9smlKeeEZfKnu+P6Gqb57hLQMY04fEkK9SM4C5+Xzr2i0KG1bjLK8aKDvUtlT4DPxrz1SGWG4S6jQyjZw5FX62OoYef/atb2m15podiRyKmQWd129DyUeuakqThSzTqLxLbfbh6czSEZzyxg/C9/wAmx1NnuLkWocpGEEjleRbPQZ8uYr1h0SG1bjCV40AIZWbKnPIfjXjfRSwzpdIhlUxhJFX6wxzDAePh8q13aXXGmi2JHIqblLM67eeeSj4/wpOpCnmnUV5p6b+lvLmZhCc8sIPwvf8AN/59jY6lvubn6KGKRqgd9vItnoM+XMfjXhf6d9CKTQM23cqvGxyCGPX31kX8csFwLpEaVGjCSKvNhjoQPHoK8b66kvSkMcbpHuVnkddvJfADxNYqW8Wa/wAS+m/pby5+ohe0bfJbX838+XpYlC1B/amgf+T4W5pJfxB18GCo7AHzGQDj0qcrUG9qTBf5OlbkiahFvbwUMkignyGSBn1rp4i/wZ5d7P2OdHdGs7U6rc2jxXYPEtQdlzHtBZAxwtwrAbiFJ5jOP+HjoetXdyLi9Uf4OFcWkG0BpSgP86zEbgGYYA9fn69qdLubt4rQAx2p79zLuUM4U5W3UZ3DJHM4/wC/joen3llx7aNOPAqtJaM0ijaTz+ivk5AB6NjGPw+fQVLuy+X4n/G/TN/XKdF3zcbfkwux2p3V1smN/G5zmez+jxq0fgYwc8QEH7Rzmsrt12pmgRoLPBuBE87sQCsMMY3F2ByNzY2qD55rCl028u7y2nayWwaGQSSTmaN5HUDnCBHzZW826D8aax2Audt7JBeSFrkSM0XDhw+VISEyNzCgHaOmBVi2FeIjOq4r/Lo0nfi4aNcdfU1vPLZfzqb657QcHTBeyYZhbRyeA3SOi7RgebsOnnWH2J1i7czWt+QbiLhuSFCgxzIGXkAB3W3KfXFa287KX0ttY2LSsFQiWeYiLKGJBwYQmcOA3LPMd0E1kQdmL6C+gu/pDXu4NBPuWKMrEe8jDaRuw/PHXyqJ0sN8GcM0czu16PTXZXs+W6NrzzJ62Nt2S1SWcXXFIbh3txCnIDEce3aOQ59TzPOmj6rLJf31u5Bjh+i8MYAxxIiz8xzOT51o9KbVLR7pUsfpCy3c86v9JhTKyEbe6cnoufjXqy6jb393cQ2f0lJxbYP0iGPBii2sMNzPMkeHStZ4aDnVyuHij4fFHe8b8dOJlT0W5sO142zabMvJ11C3QN4hZdyyL7iOorp1cq7RTSSHS0dOFM9/ayGHcGKiPc0veXkwUdSK6rXquwVJYNKXN+5TxFs5ou1FyI0DMcArLH8WXK/igHxrmEUJBBx/5410bt1A3BWRdxCOCwHTaeRLD05c/DJ9ajJtBsMgGRgmvZ4K2S5wsdOcZJLijGlswFLY6DP/ACrWWkREiMeQDKSfTPM/KvaKafdlixU4BXwx6DwxW1u7cRqWbl5ep8Kufcopum7Rd7k80aYPHxB0d3Yf2dxC/gBWr7J9opbqa9jkCAW9w0SbQclQWGWyTk8h0xWd2XtWjtYg+7cV3EN1G7ntx4ADHKofZHUNPu7wJZyXaXExmjdGUKCSThifq/Wwc46eOa4ijGWZdOp6FXsrlt57RrtLW4nCRFor42yja+CgBOT3vrcvd6VkX3a/VrUJc3ltCtszKGCOxljDHkWJOM/DGeXLNRTVdMu4NNmNynCkfUVkHTBJQ95f6u7OKkevXep6jCLA2UlsXZONM5HDAVgxKH7QyAfPw9asunBW0Vr6u/2F2bbVe113JdGy02KOV0RXkllJEahgCoG3mTgj59ORrZ9mNS1CQyR31usJQjbIjZjkz+qCSeXn/A1H7mwvNOvpLq2ga8gnjjV0QjiI0ahVOPEYH4+GBnf9mdWvrh5HuLb6JFheErN/Ok89xYeA6eXx6ivNLL4Urc+NzY3xpRqVXMlZUBBB5gjBHoetRaPsndRZW1ujFHkkIyBtueoBPhUrpUU6UZ7/AKJqdadO+XjzSa/qRf8AkPVP/nD9ktetn2eu+KklxdvKEOVRV2An+tjqKkdK0WHgnfXqyR4qbVrL/av0YGqWUsigRStCwOQRzB9CPKtbH2enkdWu5uKqHKoq4UkeJqQ1TNJ4eE5Xl7u3QijVlBWXsr9TA1SylkUCKVoWBzkDIPoR5Vr4uz8zur3cvFCHKoFwufM+dSDNKTw8Jyu/d26bCNWUVZe2vUooqtKVYIhWJqmlw3MTwToJY3G1kboR/wADnmCOYNZdKAgo9lgXuxahqMSD6qCdCFHgAWQnHvNV/Rg/3nqP7WL8upzSoHhqL3guiNsz5kG/Rg/3nqP7WL8un6MH+89R/axfl1OaVjutH6F0QzPmQb9GD/eeo/tYvy6fowf7z1H9rF+XU5pTutH6F0QzPmQb9GD/AHnqP7WL8un6MH+89R/axfl1OaU7tR+hdEMz5kY7PdgLa1lNwXmupyConuH3uqnqqAAKgPoM1J6UqdRUVZGpZMuVI65BFcx1K0uoHbYkwQ/ZCqUx5FRgfIV1GqYqelVdPgRVKSqbnLZNVyuFhff/AKNyPgD/AMa2PZvTriSZZZllIBB74UAeIIByF+HOug7aVLLFOStYhhhIQegApim6maqFsj/bXsy19AsCuIiJUk3FSR3QeWAR51IAKrSs5m1YClKVgFhpRqUBfSlWTShVLHoASfcBk0Bg6x2gtbVN9zKsQPTJ5n0VRzb4CtTp3tI0uZxGlwoYnADq6ZPoXAH41zfSbuz1a6c3iTtKVmkDLKBGsSd5IlXGRheXqcnxrTT9k5LhBc2Nu8cBQlUlmjaV9meIyLyLKPQeB61ejhobTbT9LA63267fRaegUDizuMpHnkB03ufBc+HU8/fXHdT7f6nOxZrmRB+rGTGo9wTB+ZNSLTuxCXUtiZJHZZbQTTFpBvIXKoke7nt5KOWcCtfqXs3vC5ktokETE8NPpMUjnaO8AQRvOQTgVPQVGGj35sGu0z2ganAwKXEjj9WQmRT6YbmPgRXYuwvb6LUEKkcKdBl485BHTehPVc+HUfInjNt2JvpLf6UqLw++eciK2I22uxVjkBT1PhW+vdBk0i6truNwyDg7/wCcjLkuDxl2DmUwDg48vLNZrwpT0ja4O6Uqimq1yQKUrV9p9cFnaTXZQy8JN+wHBbmBjODjr5UBtKVxWT23atN/kmlOc9CRPJ8e4i/xr11X2gay+py6db7Fb6LvRBGm/jG0WbBMhxycnkfLnQHZM1WuE65N2ittKvJtRmkjkaS1EJSWMMo3OJQOCcLnK++ui+yG5eTR7V5GaRiJSWZizE8aTqTzNAb7UO0tlA4jnuIYnOAEaRA53HC4QnPM+lR7UPbBo0LmI3G9wxQqkcrYYHBGduOvrXKPa+f8YYf9k/v1L7b2TaBNdyYvHuJy7ytEk8OVO/LZVFLAAnHM0BKfaF7TrbSlVXUzTOCyQqQO6Dje7H6q5BA5EnB5cjiEan7fpre6EUlqjxcO3c7XYSDjQRynBPdOC5HQZx4V4dsvZtqV/rZneHNoZYFLmWMfzKBRJtXdu/X8PGtV7f8A+T0mt7e2jjWdEPFKADEe1VhRiOpCryzzAx4GgO8aHrMN3bx3MDbo5FDKeh8iCPAgggjzBrOqFex3S5INItlkBDOHlwfBZXLp/wDUg/GprQClKUBaWqJe0HtTcWSRPAisGchmYEgYGQvIjBPPn6Vtu1VtdSW0iWj8OU42nODjPeAb7JIzzrl0va25WOTT9Ujd1IxuIxMh+y4zykAPj4+ZqtXq5VbbzOz2XgvjyVTSST1hfVrmuZu/aD2jM2n200Dsiyyd4KxByqnKEjyb+FZ2p9uHtdNtHBElxLEhG/J5BRvkYAjPgPUmuVG+fhcDOUEnEA8m2lSR5ZGPkKyrbUkeaJ7rLxxKihB4rGO7GM9AT1Pqao95bba3aSPVf3JCNOMZK8YylLza4I7x2c1GSa1hmmXhu6Bivhz6EZ6AjB+NbPNcgt+0OsajMPombeNWH1OUa4/Xcjv8vs/hXXYwcDNdKlUzrTrzPG4/BvDT8TV3rlTvl8mX0pSpTnFjUo1KAvrzmiDKVPQgg+4jBr0pQHz9pCjStRkS73KFimQEKTuDriNh6N5+HwNbbS+2loLW2JdYLi2hMQzaCV2wCFaKUkBMg8wfM/Hq+t9mbS7ULcxLJjoeYZf7LLgj51p9O9l2lQuHEPEIORxHZwD/AGScH4g1eeIpzV5p3BzzTO1lnG+nSyM4a3t5oJU4bciUIRgftAk+H4VjaLrmnmKxa4lkgksSxEaRlhKN/EXawOEbIAOalPtN9nUk7G8tF3PgCWIdXwMB082wMEeOBjn15DJGykqwKsORUggj3g8xVqlGnVjdPX23/YJJ2o7Sx3NtbomVkWS9eRcEAC4l3qob7QwfwrO1yayvzbGF5TdMlrbCHh4VSp2uzSHqMHlt+PpDY42YhVBZjyCgEknyAHM12D2Y+zqSBheXa7ZMHhRHqmRgu3k2OQHhk+PTarkoxvfVfkEztTf/AEx1cR/RBGvDYE8Tfyznn0+t4fq+tbqlK4zdwKoarSsA47okrHtfdgkkCE4GTgfzMPQVotfguX7UXSWh2TtA4iYELhzZLg7j099dA03sFcx69PqrNEYZEKqoL8QHhxrzG3GMofHyrT9o/ZbqE2qXOoQSxRiWFo4+/IsisbcQhiVXlzGeR6UBh9v7G9h7M8O/cy3AlTe5cvnM7Fe944UqKl3sZ/8AZbP+zL/+8lQ6L2R6u1hd2txdRzPM9s0bNLO6qImcvksmQTuHQeFYGoexDV3ito47mBBFBw2HFnALcaWTIATptkUc/KgNT7Xz/jDD/sn9+ui9j/ZcLDUJtQa6WTicYcPh7ccVw/1i5zjGOlR3VvYzqEtzZziWDEENnG+Wk3FrcAOR3OYOOWcfCtVf+wPU5Ll5xNbbWmaQAvLnazlgP6PGcGgOke0TtfdW0RisITNcMPr93hxDpubcQGfyX4nyPIuw3s/492brWJo40VuIyyzxGSdyc4bvfUz1J69B4kSDtn7DdRvL64uopbZUlkLqGaTcBgDniMjPLzrS/wDpy1T/AD1p/vzfl0B9B2F9DKu6B0lUHbujZWXI8MqceXKsmod7LOx8+m2Rtp2jdjK8mYyxXDBQB3lBz3T4VMaAUpSgKYFazWtCtrpOHOgceB+0vqrdRWzaoOLW+7wdbhovpLM22TbM6MrbcYkwEV9v1SuR4cjnSfK1yxh4u+aMsrRFte9k9yjZtCJ0P2SVV19+cBh68vdW07M+yhFIe+YM3XgqeX+sw5n3Dl6mtlLZajxZiBPki7w3FHCO5P8ABRGm7usOmcDnnPWvTUdEu1yYOIT9HgRnLlpCROXmQMWBztJ8R5AjlVRUIJ5sp6CfamLlTVJ1kr8Vv1/jJhawRRqI41VAo5KoAAHuFZFRPQNKuBcJNNxDi1CbmIByZnYI4DNkhCvMk+/Oalgq5F3R5ytFRla9/MUpStiIsalGpQF9KVTNAVpQUoBisHUNCtZ/6eGKb1eNWPzIzWYzgczyqqtmsKWugMKw0O1g/oIYofVI1U/MDNZ1KVl6gUpSgFKVQ0AzVa0kGpSTs/BZUVGZAcAlipwTz6DINeC9pTDJw7oAA8hKvJf9YeHv/hUipyexHKoo7kipVqtmq5qMkK0qmarQClKUApSlAKUpQCrdtXVC+2ftAW1JggAklx3ifqpnpnHVvT51rKagrsnw+HqYifw6auyYkiq8q4Tc9sdQkOWuJB6Kdg+S4rP0j2i30LDe/wBITxV8Zx6OOYPvzVfvULnbn/Z3ExhdNN8jtAFVrW6FrkV1Es0R5HkQfrK3ipHnWyqynfU8/OEoScZKzQpSlZNSxqUNKA87y5EaM/XA/HwFReXU5mOd5HoDgfKpPfW29GTpkcvf1FRWWxlU4KNn0BI+YrynbssSpR+HfL5czeNjY2vaAhcONx8D0yPWvcdo1yBtOOWTnp8PGta2lSBAxU5J+qASQMHmcfCva/tXKQ4RshOeFPI8utVaeL7QhBpvZJ6q7d2LIx3nJMgZmI54Gc/bGORrPtNaWNUTaxGOuR5nwrBa0ky/cbn07p/XBq63s5OJHlGwCue6f1j1+FVcPWxVOpeCab0va+8vMy7G0g7Qo2dwK4BI55zjw99Wxdo0LYKlR55/iKwLqwkaV9qnGWIODg+PWvFLcAYaKQnxxkfhtq6+0MfGWV7JvVxeuvkmLIloNVrSprTAAcF+XLx/6avXW3JA4LDmB4/8q9DHtPDu2r6P9Gljb1Q0FavtM8otpDCcNgDI6gEgMR7hmr0pZYuRq9EcR03Wr+CeSFFdiJnTHTvbyuOfr/GpxeJeOwsZTbcWQcTeXYmPbt/myQvJm3DHmN1USyaK3lgfMcjskqSKpYsykFYzgZ6gEY8fxzfozSXKXjW04O1GkUR9ZEGAVyfq9PlWX2pmipRSv7FPLdZWbXQdVeBFtrjLNHlS46Yz3eXXAXFXe0TVJYdNnnt3MbqIyrrjI3SoDjOR0J+dXWsjPE28He7b2UqRsPgOYznAArC9p8W3R7hfJYR8po6q4CpVqVP8R3TfJc9tNC60lHwlug9toYNMtLnUJ8NKuNxBLM2WydqDPIAZOMDl51uNZ7aWVpFHNcyGNZRlAY5N7YAJ7gXIIDDrjrXGbQG2k0q9vVM9oYlVBjuxMpbPdH1iGxJz+sP7NSn22zof5OcEFDJI27OVKngnOfEY512HQi6iXO//AIRqWhMNB9pmmXkghhlIkP1VdGQt44UkYJ9M5r27Re0HT7F+FcylX2htio7Hac4PIYGcHqa5z2/v7W61HT105kllDjc8WMY4iMmWXkdoDn0FbLX0DdqLUMAw4S8iMj+jmPQ1j4Mbp67N2+xnMTjs326sL8sttJuZRkoysrYzjcAw5jPiM1IK5MkCx9qgIwEDREsFGASbcknA8yoNdYFQ1IKLVuKubJlaUqlRGTE1W94MMkx+wjP/ALoyBXFNC0iS8nZ5N5XcGmcDJy7dB4ZOScnkACT0rtGu2fGt5oR1eN1HvKnH41xbTdWVCFlDIERo1CDmDIds8pyeb7NwH+r0AqpiLZlm2PS9jZlRqul8+n3S8vX9mwTS7QMsjRsyO0kwXc3ctIu6HY5B75yQc+Ax1rw1HQWdo1t4kjZ2VOGJsyZZdwLRscxrjnz6Drg15T9pQzSNw/ryQjbnurbwnKQD3kLn3V6jWrRpLhts8RmVhxNySOGaQOwA7oCkDb1ziq7cHodmMcVB59et1w4X8/O9iSdibV7K8W3Z96zxyctjph4TjIDgEjAbDeI+FdKFck7AR8bUeKgYRxIxG5ixGV2Llj4kknly64rrdXKHy6bHmO14tV1mfisr/f08rFaUpU5yCxqUalAX1TbSlLAYptpSsWAxTbSlLAbaYpSlgMUxSlLAChFKVkGq1HRN4GxghXmuRnGOmCOYqO3vZ+/UlzOxGee2SQkeuOVTemKqVsLGonbR+Rq4J7mq0xQQvPeeRZicnkMDJ88/wrOvLGKZDHMiyocZR1DKcHIyDyPMA/CvVUA6ACrqlo03TikzdmDLoNq0S27QRNEuNsRjUoMdMIRgdT86hntF7By3Qs47NIljgZ9yEhFCMUwFUDGO6eVdBpVmM3F3Rq1c1ml9mLK3Ytb28ULHkWRFBx5ZAzj0r3k0a2aYXDRRmZRhZSi8QDmMB8ZHIn5msyla3b3Zkwzo1txvpHCj42McXYvExjbjfjOMHFZtUpWAVpVKUAIrnHbj2fO7tc2gyWOXi6EnxZPU+I+VdHpitJwU1ZlrCYuphanxKb/7PnO4tpIztkVkI8GUqfkaz9I7NXdywEMbEeLkEIPUseXyya720QPUA1XbVVYRX1Z35/2kqONowSfO/wCDS9lOzEdnDsU7nbnI+PrH08lHgK3lUpVxJJWR5qpUlVk5zd2ytKpSskZa1KqRSgLqUpQClKUApSlAKUpQClKUApSlAKUpQClKUApSlAKUpQClKUApSlAKUpQClKUApSlAKUpQClKUApSlAKUpQClKUApSlAKUpQClKUApSlAKtd8DNXV43aEoQAGyOh6GgPIX4AJcFABuJblgedXnUI8biwAwGz6E4B+daa80qUwvDGgVWRlwWPItjmD5cun8KreaTM2FAG3giNhnGSGDDBxywRQG1u9SjjViT0AbHoTgH51YmqKWZTy2hcn+0MgfKtZd6dO5J2KMxIn1vFX3eVelzo8jmTIGG4ZAz1KUBmXmsKm0jvAnafQ43D+FUbW04Ty4PcJDL4jHX8OdYd/psjKuyNeTAkZI+yVz8jXhJolwQ47uHi2lf63n8higNxHq0RUNkgHGCQcd7pWHedokABj7+HCuDyxkMfw21gyaNctG4baWYKevLIOSOXQe6sZuzVwY5ByVmmWTIPkCOvxNAbybtBEoXrltwAIxzUZwfLORXhD2nQqjspVXO0dSQcE/VxnHLGR4keda+fQbkhF7rcNmK5zzDjHPn1GBWZoegGOAxyd1+9gg8xnIDDyIoDYPrcK/XbZ3WfvD7KYL/EZHLrzrEve00aYA5fUOW6YaVYuWDnOWxnoOWa09/wBm5diMVD8MSDaAMMHCjJz1AC5x49PWtbPYXTKiGNWyFUOA4ICSpKqnLeJU5wBj18AJbD2ptm2nccM5j3YIAcEjYc81PdbqMcq9/wCW4QyKxKFyQoYEZIG7Hocc8HHQ1GbbslciFhlRJ9IW4BxyJUs23meXNvXpVJeyFxw4lDKWik3hiCd+Y2TLncCTlt3XmR60BttQ7TyRSxwmIFpBMV/nDjMZjCg4jP1uKOmcYPWvPT+1paWaKVCNk3DXaM93ho5Z8nwLYJ8cjApq2hzzT2s4KjhCRWXHXeYzuDZ8OGOWPE861s/Y25F1NdRSBWaUSr3TtI2qjRON3e7q8m5YODjlggTZTnnSrIs7RuGDjn76UB6UpSgFKUoBSlKAUpSgFKUoBSlKAUpSgFKUoBSlKAUpSgFKUoBSlKAUpSgFWhRSlAXUpSgFKUoBSl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snuffelmarktpagina.x90x.net/oc-content/uploads/80.jpg"/>
          <p:cNvPicPr>
            <a:picLocks noChangeAspect="1" noChangeArrowheads="1"/>
          </p:cNvPicPr>
          <p:nvPr/>
        </p:nvPicPr>
        <p:blipFill>
          <a:blip r:embed="rId2" cstate="print"/>
          <a:srcRect t="16667" b="19652"/>
          <a:stretch>
            <a:fillRect/>
          </a:stretch>
        </p:blipFill>
        <p:spPr bwMode="auto">
          <a:xfrm>
            <a:off x="2209800" y="4419600"/>
            <a:ext cx="5105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-bBHnoROytw/Tmg0rzyebDI/AAAAAAAABv8/Czd6L0HhMPY/s1600/monopoly_man-13539.jpg"/>
          <p:cNvPicPr>
            <a:picLocks noChangeAspect="1" noChangeArrowheads="1"/>
          </p:cNvPicPr>
          <p:nvPr/>
        </p:nvPicPr>
        <p:blipFill>
          <a:blip r:embed="rId2" cstate="print"/>
          <a:srcRect l="2065" t="3125"/>
          <a:stretch>
            <a:fillRect/>
          </a:stretch>
        </p:blipFill>
        <p:spPr bwMode="auto">
          <a:xfrm>
            <a:off x="6858000" y="4191000"/>
            <a:ext cx="2286000" cy="20842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Probleem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NL" sz="2800" dirty="0" smtClean="0"/>
              <a:t>KPN is heer en meester in het buitengebied;</a:t>
            </a:r>
          </a:p>
          <a:p>
            <a:r>
              <a:rPr lang="nl-NL" sz="2800" dirty="0" smtClean="0"/>
              <a:t>Investeren in aanleg glas in het buitengebied is kapitaal intensief;</a:t>
            </a:r>
          </a:p>
          <a:p>
            <a:r>
              <a:rPr lang="nl-NL" sz="2800" dirty="0" smtClean="0"/>
              <a:t>KPN kan het bestaande kopernetwerk nog iets upgraden (kabelkasten)maar zal eerst kiezen voor gebieden met hoge bevolkingsdichtheid op grond van bedrijfseconomische uitgangspunten;</a:t>
            </a:r>
          </a:p>
          <a:p>
            <a:r>
              <a:rPr lang="nl-NL" sz="2800" dirty="0" smtClean="0"/>
              <a:t>Sommige percelen liggen zo afgelegen</a:t>
            </a:r>
            <a:br>
              <a:rPr lang="nl-NL" sz="2800" dirty="0" smtClean="0"/>
            </a:br>
            <a:r>
              <a:rPr lang="nl-NL" sz="2800" dirty="0" smtClean="0"/>
              <a:t>dat de enige oplossing een </a:t>
            </a:r>
            <a:br>
              <a:rPr lang="nl-NL" sz="2800" dirty="0" smtClean="0"/>
            </a:br>
            <a:r>
              <a:rPr lang="nl-NL" sz="2800" dirty="0" smtClean="0"/>
              <a:t>straalverbinding is;</a:t>
            </a:r>
          </a:p>
          <a:p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7391400" y="624840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Monopolie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/>
              <a:t>Z</a:t>
            </a:r>
            <a:r>
              <a:rPr lang="nl-NL" sz="2800" dirty="0" smtClean="0"/>
              <a:t>elf als gebruiker investeren in het passieve netwerk;</a:t>
            </a:r>
          </a:p>
          <a:p>
            <a:r>
              <a:rPr lang="nl-NL" sz="2800" dirty="0" smtClean="0"/>
              <a:t>Er zijn fondsen voor de aanleg;</a:t>
            </a:r>
          </a:p>
          <a:p>
            <a:r>
              <a:rPr lang="nl-NL" sz="2800" dirty="0" smtClean="0"/>
              <a:t>Er zijn eerste voorbeelden van coöperaties;</a:t>
            </a:r>
          </a:p>
          <a:p>
            <a:r>
              <a:rPr lang="nl-NL" sz="2800" dirty="0" smtClean="0"/>
              <a:t>Kostprijs wordt bepaald door participatie en gemiddelde kavel afstand;</a:t>
            </a:r>
          </a:p>
          <a:p>
            <a:r>
              <a:rPr lang="nl-NL" sz="2800" dirty="0" smtClean="0"/>
              <a:t>Als de hobbel van investering genomen is, zijn er aanbieders die wel diensten willen leveren (bv. Open Net)</a:t>
            </a:r>
          </a:p>
          <a:p>
            <a:r>
              <a:rPr lang="nl-NL" sz="2800" dirty="0" err="1" smtClean="0"/>
              <a:t>Spinn</a:t>
            </a:r>
            <a:r>
              <a:rPr lang="nl-NL" sz="2800" dirty="0" smtClean="0"/>
              <a:t> </a:t>
            </a:r>
            <a:r>
              <a:rPr lang="nl-NL" sz="2800" dirty="0" err="1" smtClean="0"/>
              <a:t>off</a:t>
            </a:r>
            <a:r>
              <a:rPr lang="nl-NL" sz="2800" dirty="0" smtClean="0"/>
              <a:t>: eigen netwerk grotere betrokkenheid - &gt; gevolgen voor de leefbaarheid;</a:t>
            </a:r>
          </a:p>
          <a:p>
            <a:r>
              <a:rPr lang="nl-NL" sz="2800" dirty="0" smtClean="0"/>
              <a:t>Voorbeelden in het buitenland (met name </a:t>
            </a:r>
            <a:r>
              <a:rPr lang="nl-NL" sz="2800" dirty="0" err="1"/>
              <a:t>S</a:t>
            </a:r>
            <a:r>
              <a:rPr lang="nl-NL" sz="2800" dirty="0" err="1" smtClean="0"/>
              <a:t>candinavie</a:t>
            </a:r>
            <a:r>
              <a:rPr lang="nl-NL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971800" y="2667000"/>
            <a:ext cx="29585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u="sng" dirty="0" smtClean="0"/>
              <a:t>Voor meer informatie:</a:t>
            </a:r>
          </a:p>
          <a:p>
            <a:endParaRPr lang="nl-NL" dirty="0" smtClean="0"/>
          </a:p>
          <a:p>
            <a:r>
              <a:rPr lang="nl-NL" dirty="0" smtClean="0"/>
              <a:t>Jan Hut</a:t>
            </a:r>
          </a:p>
          <a:p>
            <a:r>
              <a:rPr lang="nl-NL" dirty="0" smtClean="0"/>
              <a:t>Bestuurslid Groninger dorpen</a:t>
            </a:r>
          </a:p>
          <a:p>
            <a:r>
              <a:rPr lang="nl-NL" dirty="0" smtClean="0">
                <a:hlinkClick r:id="rId2"/>
              </a:rPr>
              <a:t>breedband@</a:t>
            </a:r>
            <a:r>
              <a:rPr lang="nl-NL" dirty="0" err="1" smtClean="0">
                <a:hlinkClick r:id="rId2"/>
              </a:rPr>
              <a:t>janhut.com</a:t>
            </a:r>
            <a:endParaRPr lang="nl-NL" dirty="0" smtClean="0"/>
          </a:p>
          <a:p>
            <a:r>
              <a:rPr lang="nl-NL" dirty="0" smtClean="0"/>
              <a:t>06-53235426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 breedband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7338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Breedband gaat over Internet, Telefoon en Televisie;</a:t>
            </a:r>
          </a:p>
          <a:p>
            <a:r>
              <a:rPr lang="nl-NL" sz="2400" dirty="0" smtClean="0"/>
              <a:t>Volgens Europa is breedband minimaal 100Mbit/sec = 100.000.000 bit (bit = 1 of 0);</a:t>
            </a:r>
          </a:p>
          <a:p>
            <a:r>
              <a:rPr lang="nl-NL" sz="2400" dirty="0" smtClean="0"/>
              <a:t>Een foto van een digitale camera is  40.000.000 bits. Bij 100Mb/sec is het dus 0,4 seconden;</a:t>
            </a:r>
          </a:p>
          <a:p>
            <a:r>
              <a:rPr lang="nl-NL" sz="2400" dirty="0" smtClean="0"/>
              <a:t>KPN levert verbindingen waarbij ontvangen sneller is dan versturen Asynchroon(DSL) </a:t>
            </a:r>
          </a:p>
          <a:p>
            <a:r>
              <a:rPr lang="nl-NL" sz="2400" dirty="0" smtClean="0"/>
              <a:t>Breedband kan over glas, </a:t>
            </a:r>
            <a:r>
              <a:rPr lang="nl-NL" sz="2400" dirty="0" err="1" smtClean="0"/>
              <a:t>coax</a:t>
            </a:r>
            <a:r>
              <a:rPr lang="nl-NL" sz="2400" dirty="0" smtClean="0"/>
              <a:t> en een straal door de lucht (over telefoon koperleidingen is niet echt breedband).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0"/>
            <a:ext cx="27590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http://t3.gstatic.com/images?q=tbn:ANd9GcQsnZymLQwyAWTRA85YCsYrhioPHiWgqnx8VE0bxllFHIK84ecx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953000"/>
            <a:ext cx="1447800" cy="1610933"/>
          </a:xfrm>
          <a:prstGeom prst="rect">
            <a:avLst/>
          </a:prstGeom>
          <a:noFill/>
        </p:spPr>
      </p:pic>
      <p:pic>
        <p:nvPicPr>
          <p:cNvPr id="17416" name="Picture 8" descr="http://www.twswireless.com/i-cms/editor/uploads/files/Sander%20zegt%20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953000"/>
            <a:ext cx="2133600" cy="1600200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1295400" y="6488668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Glasvezel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4114800" y="6488668"/>
            <a:ext cx="63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Coax</a:t>
            </a:r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5867400" y="6488668"/>
            <a:ext cx="171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Straalverbinding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peedtest.nl/ADSL/ADSL2plus.asp?distance=555&amp;t=79992.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905250"/>
            <a:ext cx="4748893" cy="28171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nl-NL" dirty="0" smtClean="0"/>
              <a:t>Breedband in het buitengebied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KPN is de enige aanbieder, met </a:t>
            </a:r>
            <a:r>
              <a:rPr lang="nl-NL" sz="2800" dirty="0" err="1" smtClean="0"/>
              <a:t>Ziggo</a:t>
            </a:r>
            <a:r>
              <a:rPr lang="nl-NL" sz="2800" dirty="0" smtClean="0"/>
              <a:t> als concurrent binnen de bebouwde kom;</a:t>
            </a:r>
          </a:p>
          <a:p>
            <a:r>
              <a:rPr lang="nl-NL" sz="2800" dirty="0" smtClean="0"/>
              <a:t>Bij KPN is de snelheid afhankelijk van de afstand;</a:t>
            </a:r>
          </a:p>
          <a:p>
            <a:r>
              <a:rPr lang="nl-NL" sz="2800" dirty="0" smtClean="0"/>
              <a:t>Snelheid is onvoldoende voor breedband. KPN claimt dat de snelheid voldoende voor de gemiddelde klant is.</a:t>
            </a:r>
          </a:p>
          <a:p>
            <a:r>
              <a:rPr lang="nl-NL" sz="2800" dirty="0" smtClean="0"/>
              <a:t>Zie </a:t>
            </a:r>
            <a:r>
              <a:rPr lang="nl-NL" sz="2800" dirty="0" err="1" smtClean="0">
                <a:hlinkClick r:id="rId3"/>
              </a:rPr>
              <a:t>www.speedtest.nl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(ADSL afstand)</a:t>
            </a:r>
          </a:p>
          <a:p>
            <a:r>
              <a:rPr lang="nl-NL" sz="2800" dirty="0" smtClean="0"/>
              <a:t>Hier staan de centrales</a:t>
            </a:r>
            <a:br>
              <a:rPr lang="nl-NL" sz="2800" dirty="0" smtClean="0"/>
            </a:br>
            <a:r>
              <a:rPr lang="en-US" sz="2800" dirty="0" smtClean="0">
                <a:hlinkClick r:id="rId4"/>
              </a:rPr>
              <a:t> </a:t>
            </a:r>
            <a:r>
              <a:rPr lang="en-US" sz="1800" dirty="0" smtClean="0">
                <a:hlinkClick r:id="rId4"/>
              </a:rPr>
              <a:t>http://adsl.hunen.net/#OVERZICHT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70" t="2222" r="619" b="1111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371600" y="152400"/>
            <a:ext cx="5871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Voorbeeld snelheidsmeting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hunen.net/centrales/st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4419600" y="6096000"/>
            <a:ext cx="420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De telefooncentrale van </a:t>
            </a:r>
            <a:r>
              <a:rPr lang="nl-NL" sz="2400" dirty="0" err="1" smtClean="0">
                <a:solidFill>
                  <a:schemeClr val="bg1"/>
                </a:solidFill>
              </a:rPr>
              <a:t>Stedum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903" t="1370" r="1580" b="1370"/>
          <a:stretch>
            <a:fillRect/>
          </a:stretch>
        </p:blipFill>
        <p:spPr bwMode="auto">
          <a:xfrm>
            <a:off x="457200" y="11430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838200" y="304800"/>
            <a:ext cx="7390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Centrale midden tussen de dorpen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567" t="13333" r="4424" b="2222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al 2"/>
          <p:cNvSpPr/>
          <p:nvPr/>
        </p:nvSpPr>
        <p:spPr>
          <a:xfrm>
            <a:off x="381000" y="2286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/>
          <p:cNvSpPr/>
          <p:nvPr/>
        </p:nvSpPr>
        <p:spPr>
          <a:xfrm>
            <a:off x="7848600" y="5334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2971800" y="3962400"/>
            <a:ext cx="274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Dorp en school Jonkervaart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4114800" y="4343400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/>
          <p:cNvSpPr txBox="1"/>
          <p:nvPr/>
        </p:nvSpPr>
        <p:spPr>
          <a:xfrm>
            <a:off x="0" y="1981200"/>
            <a:ext cx="175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Telefooncentrale</a:t>
            </a:r>
            <a:endParaRPr lang="en-US" dirty="0"/>
          </a:p>
        </p:txBody>
      </p:sp>
      <p:sp>
        <p:nvSpPr>
          <p:cNvPr id="9" name="Tekstvak 8"/>
          <p:cNvSpPr txBox="1"/>
          <p:nvPr/>
        </p:nvSpPr>
        <p:spPr>
          <a:xfrm>
            <a:off x="7162800" y="5410200"/>
            <a:ext cx="175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Telefooncentrale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3581400" y="4572000"/>
            <a:ext cx="158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Afstand  = 4km</a:t>
            </a:r>
            <a:endParaRPr lang="en-US" dirty="0"/>
          </a:p>
        </p:txBody>
      </p:sp>
      <p:sp>
        <p:nvSpPr>
          <p:cNvPr id="11" name="Tekstvak 10"/>
          <p:cNvSpPr txBox="1"/>
          <p:nvPr/>
        </p:nvSpPr>
        <p:spPr>
          <a:xfrm>
            <a:off x="1752600" y="228600"/>
            <a:ext cx="5352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Voorbeeld superslecht internet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aanbieders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KPN: over het oude kopernet ADSL en VDSL. Is niet echt breedband;</a:t>
            </a:r>
          </a:p>
          <a:p>
            <a:r>
              <a:rPr lang="nl-NL" sz="2800" dirty="0" err="1" smtClean="0"/>
              <a:t>Ziggo</a:t>
            </a:r>
            <a:r>
              <a:rPr lang="nl-NL" sz="2800" dirty="0" smtClean="0"/>
              <a:t> (UPC etc.) Komt uit kabeltelevisie wereld, biedt eigenlijk alleen aan binnen de bebouwde kom;</a:t>
            </a:r>
          </a:p>
          <a:p>
            <a:r>
              <a:rPr lang="nl-NL" sz="2800" dirty="0" err="1" smtClean="0"/>
              <a:t>Reggefiber</a:t>
            </a:r>
            <a:r>
              <a:rPr lang="nl-NL" sz="2800" dirty="0" smtClean="0"/>
              <a:t>, (heeft KPN een meerderheidsbelang in) legt projectmatig glasvezel aan binnen grotere plaatsen. (2500 woningen en meer)</a:t>
            </a:r>
          </a:p>
          <a:p>
            <a:r>
              <a:rPr lang="nl-NL" sz="2800" dirty="0" smtClean="0"/>
              <a:t>Open net, </a:t>
            </a:r>
            <a:r>
              <a:rPr lang="nl-NL" sz="2800" dirty="0" smtClean="0"/>
              <a:t>heeft zelf geen eigen netwerk zorgt dat de </a:t>
            </a:r>
            <a:r>
              <a:rPr lang="nl-NL" sz="2800" dirty="0" smtClean="0"/>
              <a:t>dienst geleverd wordt. Het gaat </a:t>
            </a:r>
            <a:r>
              <a:rPr lang="nl-NL" sz="2800" dirty="0" smtClean="0"/>
              <a:t>uit van een gerealiseerde infrastructuur; (heeft wel </a:t>
            </a:r>
            <a:r>
              <a:rPr lang="nl-NL" sz="2800" dirty="0" smtClean="0"/>
              <a:t>concepten hoe het </a:t>
            </a:r>
            <a:r>
              <a:rPr lang="nl-NL" sz="2800" smtClean="0"/>
              <a:t>te realiseren)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nl-NL" dirty="0" smtClean="0"/>
              <a:t>Een regel uit de ICT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nl-NL" dirty="0" smtClean="0"/>
              <a:t>	Stel nooit het kerstmenu op, samen met de kalkoen;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Oftewel: vraag nooit advies aan een grote aanbieder: wij van </a:t>
            </a:r>
            <a:r>
              <a:rPr lang="nl-NL" dirty="0" err="1" smtClean="0"/>
              <a:t>WC-eend</a:t>
            </a:r>
            <a:r>
              <a:rPr lang="nl-NL" dirty="0" smtClean="0"/>
              <a:t> adviseren: </a:t>
            </a:r>
            <a:r>
              <a:rPr lang="nl-NL" dirty="0" err="1" smtClean="0"/>
              <a:t>WC-eend</a:t>
            </a:r>
            <a:r>
              <a:rPr lang="nl-NL" dirty="0" smtClean="0"/>
              <a:t>.</a:t>
            </a:r>
            <a:endParaRPr lang="en-US" dirty="0"/>
          </a:p>
        </p:txBody>
      </p:sp>
      <p:pic>
        <p:nvPicPr>
          <p:cNvPr id="18434" name="Picture 2" descr="http://www.appelogen.be/wp-content/images/kerst_kalkoen_kerstkalkoen_o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3657600" cy="23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653</Words>
  <Application>Microsoft Office PowerPoint</Application>
  <PresentationFormat>Diavoorstelling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Er is iets aan de hand</vt:lpstr>
      <vt:lpstr>Over breedband</vt:lpstr>
      <vt:lpstr>Breedband in het buitengebied</vt:lpstr>
      <vt:lpstr>Dia 4</vt:lpstr>
      <vt:lpstr>Dia 5</vt:lpstr>
      <vt:lpstr>Dia 6</vt:lpstr>
      <vt:lpstr>Dia 7</vt:lpstr>
      <vt:lpstr>De aanbieders</vt:lpstr>
      <vt:lpstr>Een regel uit de ICT</vt:lpstr>
      <vt:lpstr>Iets van glasvezeltechniek</vt:lpstr>
      <vt:lpstr>Over geld</vt:lpstr>
      <vt:lpstr>Dia 12</vt:lpstr>
      <vt:lpstr>Dia 13</vt:lpstr>
      <vt:lpstr>Jargon</vt:lpstr>
      <vt:lpstr>Over regelgeving</vt:lpstr>
      <vt:lpstr>Probleem</vt:lpstr>
      <vt:lpstr>Oplossingen</vt:lpstr>
      <vt:lpstr>Dia 18</vt:lpstr>
    </vt:vector>
  </TitlesOfParts>
  <Company>Simply More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 is iets aan de hand</dc:title>
  <dc:creator>Jan Hut</dc:creator>
  <cp:lastModifiedBy>Jan Hut</cp:lastModifiedBy>
  <cp:revision>28</cp:revision>
  <dcterms:created xsi:type="dcterms:W3CDTF">2012-03-01T18:55:11Z</dcterms:created>
  <dcterms:modified xsi:type="dcterms:W3CDTF">2012-05-26T08:06:37Z</dcterms:modified>
</cp:coreProperties>
</file>